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3"/>
  </p:notesMasterIdLst>
  <p:sldIdLst>
    <p:sldId id="305" r:id="rId5"/>
    <p:sldId id="292" r:id="rId6"/>
    <p:sldId id="308" r:id="rId7"/>
    <p:sldId id="294" r:id="rId8"/>
    <p:sldId id="300" r:id="rId9"/>
    <p:sldId id="309" r:id="rId10"/>
    <p:sldId id="301" r:id="rId11"/>
    <p:sldId id="311" r:id="rId12"/>
    <p:sldId id="296" r:id="rId13"/>
    <p:sldId id="295" r:id="rId14"/>
    <p:sldId id="297" r:id="rId15"/>
    <p:sldId id="298" r:id="rId16"/>
    <p:sldId id="306" r:id="rId17"/>
    <p:sldId id="312" r:id="rId18"/>
    <p:sldId id="313" r:id="rId19"/>
    <p:sldId id="314" r:id="rId20"/>
    <p:sldId id="315" r:id="rId21"/>
    <p:sldId id="316" r:id="rId2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259E53"/>
    <a:srgbClr val="1654A4"/>
    <a:srgbClr val="239E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autoAdjust="0"/>
    <p:restoredTop sz="94940" autoAdjust="0"/>
  </p:normalViewPr>
  <p:slideViewPr>
    <p:cSldViewPr>
      <p:cViewPr varScale="1">
        <p:scale>
          <a:sx n="77" d="100"/>
          <a:sy n="77" d="100"/>
        </p:scale>
        <p:origin x="1541" y="72"/>
      </p:cViewPr>
      <p:guideLst>
        <p:guide orient="horz" pos="2160"/>
        <p:guide pos="2880"/>
      </p:guideLst>
    </p:cSldViewPr>
  </p:slideViewPr>
  <p:outlineViewPr>
    <p:cViewPr>
      <p:scale>
        <a:sx n="33" d="100"/>
        <a:sy n="33" d="100"/>
      </p:scale>
      <p:origin x="1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高野 大地／リサーチ・コンサル／JRI (takano daichi)" userId="78397409-2cae-4406-bab0-e7743316622b" providerId="ADAL" clId="{CD2F1A2B-3FDB-4CF2-96C9-D4FE7EF4D468}"/>
    <pc:docChg chg="custSel modSld">
      <pc:chgData name="高野 大地／リサーチ・コンサル／JRI (takano daichi)" userId="78397409-2cae-4406-bab0-e7743316622b" providerId="ADAL" clId="{CD2F1A2B-3FDB-4CF2-96C9-D4FE7EF4D468}" dt="2022-05-27T04:27:52.977" v="29" actId="1037"/>
      <pc:docMkLst>
        <pc:docMk/>
      </pc:docMkLst>
      <pc:sldChg chg="modSp mod">
        <pc:chgData name="高野 大地／リサーチ・コンサル／JRI (takano daichi)" userId="78397409-2cae-4406-bab0-e7743316622b" providerId="ADAL" clId="{CD2F1A2B-3FDB-4CF2-96C9-D4FE7EF4D468}" dt="2022-05-27T04:27:52.977" v="29" actId="1037"/>
        <pc:sldMkLst>
          <pc:docMk/>
          <pc:sldMk cId="1182220095" sldId="305"/>
        </pc:sldMkLst>
        <pc:spChg chg="mod">
          <ac:chgData name="高野 大地／リサーチ・コンサル／JRI (takano daichi)" userId="78397409-2cae-4406-bab0-e7743316622b" providerId="ADAL" clId="{CD2F1A2B-3FDB-4CF2-96C9-D4FE7EF4D468}" dt="2022-05-27T04:27:52.977" v="29" actId="1037"/>
          <ac:spMkLst>
            <pc:docMk/>
            <pc:sldMk cId="1182220095" sldId="305"/>
            <ac:spMk id="5" creationId="{95E95F63-3E91-49A0-9DE9-5B36525883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6"/>
          </a:xfrm>
          <a:prstGeom prst="rect">
            <a:avLst/>
          </a:prstGeom>
        </p:spPr>
        <p:txBody>
          <a:bodyPr vert="horz" lIns="90644" tIns="45322" rIns="90644" bIns="45322" rtlCol="0"/>
          <a:lstStyle>
            <a:lvl1pPr algn="r">
              <a:defRPr sz="1200"/>
            </a:lvl1pPr>
          </a:lstStyle>
          <a:p>
            <a:fld id="{90C1A1BA-84E3-42A9-9947-44E161CAFAE2}" type="datetimeFigureOut">
              <a:rPr kumimoji="1" lang="ja-JP" altLang="en-US" smtClean="0"/>
              <a:t>2024/4/16</a:t>
            </a:fld>
            <a:endParaRPr kumimoji="1" lang="ja-JP" altLang="en-US"/>
          </a:p>
        </p:txBody>
      </p:sp>
      <p:sp>
        <p:nvSpPr>
          <p:cNvPr id="4" name="スライド イメージ プレースホルダー 3"/>
          <p:cNvSpPr>
            <a:spLocks noGrp="1" noRot="1" noChangeAspect="1"/>
          </p:cNvSpPr>
          <p:nvPr>
            <p:ph type="sldImg" idx="2"/>
          </p:nvPr>
        </p:nvSpPr>
        <p:spPr>
          <a:xfrm>
            <a:off x="903288" y="741363"/>
            <a:ext cx="4929187" cy="3697287"/>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6"/>
          </a:xfrm>
          <a:prstGeom prst="rect">
            <a:avLst/>
          </a:prstGeom>
        </p:spPr>
        <p:txBody>
          <a:bodyPr vert="horz" lIns="90644" tIns="45322" rIns="90644" bIns="45322" rtlCol="0" anchor="b"/>
          <a:lstStyle>
            <a:lvl1pPr algn="r">
              <a:defRPr sz="1200"/>
            </a:lvl1pPr>
          </a:lstStyle>
          <a:p>
            <a:fld id="{D15FA5BC-3C9F-41F4-BE49-B5BC0655F2BC}" type="slidenum">
              <a:rPr kumimoji="1" lang="ja-JP" altLang="en-US" smtClean="0"/>
              <a:t>‹#›</a:t>
            </a:fld>
            <a:endParaRPr kumimoji="1" lang="ja-JP" altLang="en-US"/>
          </a:p>
        </p:txBody>
      </p:sp>
    </p:spTree>
    <p:extLst>
      <p:ext uri="{BB962C8B-B14F-4D97-AF65-F5344CB8AC3E}">
        <p14:creationId xmlns:p14="http://schemas.microsoft.com/office/powerpoint/2010/main" val="2966512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82A1C641-4A2D-49C9-8E7A-B06C361A0A7A}" type="datetime1">
              <a:rPr lang="ja-JP" altLang="en-US" smtClean="0"/>
              <a:t>2024/4/16</a:t>
            </a:fld>
            <a:endParaRPr lang="ja-JP" altLang="en-US"/>
          </a:p>
        </p:txBody>
      </p:sp>
      <p:sp>
        <p:nvSpPr>
          <p:cNvPr id="5" name="フッター プレースホルダー 4"/>
          <p:cNvSpPr>
            <a:spLocks noGrp="1"/>
          </p:cNvSpPr>
          <p:nvPr>
            <p:ph type="ftr" sz="quarter" idx="11"/>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endParaRPr lang="ja-JP" altLang="en-US"/>
          </a:p>
        </p:txBody>
      </p:sp>
      <p:sp>
        <p:nvSpPr>
          <p:cNvPr id="6" name="スライド番号プレースホルダー 5"/>
          <p:cNvSpPr>
            <a:spLocks noGrp="1"/>
          </p:cNvSpPr>
          <p:nvPr>
            <p:ph type="sldNum" sz="quarter" idx="12"/>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2B573624-9676-401E-A4F8-639460B6B7DA}" type="slidenum">
              <a:rPr lang="ja-JP" altLang="en-US" smtClean="0"/>
              <a:pPr/>
              <a:t>‹#›</a:t>
            </a:fld>
            <a:endParaRPr lang="ja-JP" altLang="en-US"/>
          </a:p>
        </p:txBody>
      </p:sp>
    </p:spTree>
    <p:extLst>
      <p:ext uri="{BB962C8B-B14F-4D97-AF65-F5344CB8AC3E}">
        <p14:creationId xmlns:p14="http://schemas.microsoft.com/office/powerpoint/2010/main" val="399804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049D09D-4B52-4FB3-BF27-388C9EA87C1A}" type="datetime1">
              <a:rPr kumimoji="1" lang="ja-JP" altLang="en-US" smtClean="0"/>
              <a:t>2024/4/16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9237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E120BB1-CC66-490F-9C6C-41DDA38458F3}" type="datetime1">
              <a:rPr kumimoji="1" lang="ja-JP" altLang="en-US" smtClean="0"/>
              <a:t>2024/4/16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963241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E311FF-428C-440E-AF09-9C196D3D6AF3}" type="datetime1">
              <a:rPr kumimoji="1" lang="ja-JP" altLang="en-US" smtClean="0"/>
              <a:t>2024/4/16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324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01ABEA5-BB4F-454B-BF8F-A5393E977F70}" type="datetime1">
              <a:rPr kumimoji="1" lang="ja-JP" altLang="en-US" smtClean="0"/>
              <a:t>2024/4/16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35718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56BB9DE-20D7-48DC-87DF-55B05367C8A8}" type="datetime1">
              <a:rPr kumimoji="1" lang="ja-JP" altLang="en-US" smtClean="0"/>
              <a:t>2024/4/16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2408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5262BCE-2864-4E34-8B7F-CA4230B907ED}" type="datetime1">
              <a:rPr kumimoji="1" lang="ja-JP" altLang="en-US" smtClean="0"/>
              <a:t>2024/4/16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08569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CB84CEA-66E3-4C09-9981-49C03DF513D2}" type="datetime1">
              <a:rPr kumimoji="1" lang="ja-JP" altLang="en-US" smtClean="0"/>
              <a:t>2024/4/16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7219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BE89C-9A0E-44DC-BA7C-6E3F2A07AC19}" type="datetime1">
              <a:rPr kumimoji="1" lang="ja-JP" altLang="en-US" smtClean="0"/>
              <a:t>2024/4/16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74850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FD0726A-4D28-4CAE-A36D-7005469D419F}" type="datetime1">
              <a:rPr kumimoji="1" lang="ja-JP" altLang="en-US" smtClean="0"/>
              <a:t>2024/4/16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84639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180A35-69F1-4E6B-BCC6-20BB70B95075}" type="datetime1">
              <a:rPr kumimoji="1" lang="ja-JP" altLang="en-US" smtClean="0"/>
              <a:t>2024/4/16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26096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3D4A7A-379E-47C6-AA60-4892B56834B3}" type="datetime1">
              <a:rPr kumimoji="1" lang="ja-JP" altLang="en-US" smtClean="0"/>
              <a:t>2024/4/16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1274180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E79BFF-2033-43F3-849E-17BF905A94BD}"/>
              </a:ext>
            </a:extLst>
          </p:cNvPr>
          <p:cNvSpPr>
            <a:spLocks noGrp="1"/>
          </p:cNvSpPr>
          <p:nvPr>
            <p:ph type="ctrTitle"/>
          </p:nvPr>
        </p:nvSpPr>
        <p:spPr/>
        <p:txBody>
          <a:bodyPr>
            <a:normAutofit/>
          </a:bodyPr>
          <a:lstStyle/>
          <a:p>
            <a:r>
              <a:rPr kumimoji="1" lang="en-US" altLang="ja-JP" sz="3600" dirty="0">
                <a:solidFill>
                  <a:srgbClr val="FF0000"/>
                </a:solidFill>
              </a:rPr>
              <a:t>【</a:t>
            </a:r>
            <a:r>
              <a:rPr lang="ja-JP" altLang="en-US" sz="3600" dirty="0">
                <a:solidFill>
                  <a:srgbClr val="FF0000"/>
                </a:solidFill>
              </a:rPr>
              <a:t>チーム名・法人名</a:t>
            </a:r>
            <a:r>
              <a:rPr kumimoji="1" lang="en-US" altLang="ja-JP" sz="3600" dirty="0">
                <a:solidFill>
                  <a:srgbClr val="FF0000"/>
                </a:solidFill>
              </a:rPr>
              <a:t>】</a:t>
            </a:r>
            <a:br>
              <a:rPr kumimoji="1" lang="en-US" altLang="ja-JP" sz="3600" dirty="0">
                <a:solidFill>
                  <a:srgbClr val="FF0000"/>
                </a:solidFill>
              </a:rPr>
            </a:br>
            <a:r>
              <a:rPr kumimoji="1" lang="en-US" altLang="ja-JP" sz="3600" dirty="0">
                <a:solidFill>
                  <a:srgbClr val="FF0000"/>
                </a:solidFill>
              </a:rPr>
              <a:t>【</a:t>
            </a:r>
            <a:r>
              <a:rPr kumimoji="1" lang="ja-JP" altLang="en-US" sz="3600" dirty="0">
                <a:solidFill>
                  <a:srgbClr val="FF0000"/>
                </a:solidFill>
              </a:rPr>
              <a:t>事業プラン名</a:t>
            </a:r>
            <a:r>
              <a:rPr kumimoji="1" lang="en-US" altLang="ja-JP" sz="3600" dirty="0">
                <a:solidFill>
                  <a:srgbClr val="FF0000"/>
                </a:solidFill>
              </a:rPr>
              <a:t>】</a:t>
            </a:r>
            <a:endParaRPr kumimoji="1" lang="ja-JP" altLang="en-US" sz="3600" dirty="0">
              <a:solidFill>
                <a:srgbClr val="FF0000"/>
              </a:solidFill>
            </a:endParaRPr>
          </a:p>
        </p:txBody>
      </p:sp>
      <p:sp>
        <p:nvSpPr>
          <p:cNvPr id="5" name="タイトル 1">
            <a:extLst>
              <a:ext uri="{FF2B5EF4-FFF2-40B4-BE49-F238E27FC236}">
                <a16:creationId xmlns:a16="http://schemas.microsoft.com/office/drawing/2014/main" id="{95E95F63-3E91-49A0-9DE9-5B365258834D}"/>
              </a:ext>
            </a:extLst>
          </p:cNvPr>
          <p:cNvSpPr txBox="1">
            <a:spLocks/>
          </p:cNvSpPr>
          <p:nvPr/>
        </p:nvSpPr>
        <p:spPr>
          <a:xfrm>
            <a:off x="467544" y="5055319"/>
            <a:ext cx="8235448" cy="1470025"/>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2000" dirty="0">
                <a:solidFill>
                  <a:srgbClr val="FF0000"/>
                </a:solidFill>
              </a:rPr>
              <a:t>※</a:t>
            </a:r>
            <a:r>
              <a:rPr lang="ja-JP" altLang="en-US" sz="2000" dirty="0">
                <a:solidFill>
                  <a:srgbClr val="FF0000"/>
                </a:solidFill>
              </a:rPr>
              <a:t>本様式は、自由にデザインを変更して頂いて構いません。</a:t>
            </a:r>
            <a:br>
              <a:rPr lang="en-US" altLang="ja-JP" sz="2000" dirty="0">
                <a:solidFill>
                  <a:srgbClr val="FF0000"/>
                </a:solidFill>
              </a:rPr>
            </a:br>
            <a:r>
              <a:rPr lang="ja-JP" altLang="en-US" sz="2000" dirty="0">
                <a:solidFill>
                  <a:srgbClr val="FF0000"/>
                </a:solidFill>
              </a:rPr>
              <a:t>スライドサイズを</a:t>
            </a:r>
            <a:r>
              <a:rPr lang="en-US" altLang="ja-JP" sz="2000" dirty="0">
                <a:solidFill>
                  <a:srgbClr val="FF0000"/>
                </a:solidFill>
              </a:rPr>
              <a:t>16:9</a:t>
            </a:r>
            <a:r>
              <a:rPr lang="ja-JP" altLang="en-US" sz="2000" dirty="0">
                <a:solidFill>
                  <a:srgbClr val="FF0000"/>
                </a:solidFill>
              </a:rPr>
              <a:t>に変更することも可とします。</a:t>
            </a:r>
            <a:endParaRPr lang="en-US" altLang="ja-JP" sz="2000" dirty="0">
              <a:solidFill>
                <a:srgbClr val="FF0000"/>
              </a:solidFill>
            </a:endParaRPr>
          </a:p>
          <a:p>
            <a:r>
              <a:rPr lang="ja-JP" altLang="en-US" sz="2000" dirty="0">
                <a:solidFill>
                  <a:srgbClr val="FF0000"/>
                </a:solidFill>
              </a:rPr>
              <a:t>ページ数の上限もありませんが大よそ</a:t>
            </a:r>
            <a:r>
              <a:rPr lang="en-US" altLang="ja-JP" sz="2000" dirty="0">
                <a:solidFill>
                  <a:srgbClr val="FF0000"/>
                </a:solidFill>
              </a:rPr>
              <a:t>30</a:t>
            </a:r>
            <a:r>
              <a:rPr lang="ja-JP" altLang="en-US" sz="2000" dirty="0">
                <a:solidFill>
                  <a:srgbClr val="FF0000"/>
                </a:solidFill>
              </a:rPr>
              <a:t>ページ以内を目安にしてください。</a:t>
            </a:r>
            <a:endParaRPr lang="en-US" altLang="ja-JP" sz="2000" dirty="0">
              <a:solidFill>
                <a:srgbClr val="FF0000"/>
              </a:solidFill>
            </a:endParaRPr>
          </a:p>
          <a:p>
            <a:endParaRPr lang="en-US" altLang="ja-JP" sz="1100" dirty="0">
              <a:solidFill>
                <a:srgbClr val="FF0000"/>
              </a:solidFill>
            </a:endParaRPr>
          </a:p>
          <a:p>
            <a:r>
              <a:rPr lang="ja-JP" altLang="en-US" sz="2000" dirty="0">
                <a:solidFill>
                  <a:srgbClr val="FF0000"/>
                </a:solidFill>
              </a:rPr>
              <a:t>なお、チーム名、事業プラン名は公開予定ですのでご留意ください。</a:t>
            </a:r>
          </a:p>
        </p:txBody>
      </p:sp>
      <p:sp>
        <p:nvSpPr>
          <p:cNvPr id="3" name="タイトル 1">
            <a:extLst>
              <a:ext uri="{FF2B5EF4-FFF2-40B4-BE49-F238E27FC236}">
                <a16:creationId xmlns:a16="http://schemas.microsoft.com/office/drawing/2014/main" id="{4984F55E-0843-C2CA-F78A-992E8F8C2CE4}"/>
              </a:ext>
            </a:extLst>
          </p:cNvPr>
          <p:cNvSpPr txBox="1">
            <a:spLocks/>
          </p:cNvSpPr>
          <p:nvPr/>
        </p:nvSpPr>
        <p:spPr>
          <a:xfrm>
            <a:off x="281016" y="188640"/>
            <a:ext cx="8856984" cy="5760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l"/>
            <a:r>
              <a:rPr lang="ja-JP" altLang="en-US" sz="1800" dirty="0">
                <a:solidFill>
                  <a:srgbClr val="FF0000"/>
                </a:solidFill>
              </a:rPr>
              <a:t>赤字で記載されている文言は、ご提出時に削除してください。</a:t>
            </a:r>
            <a:endParaRPr lang="en-US" altLang="ja-JP" sz="1800" dirty="0">
              <a:solidFill>
                <a:srgbClr val="FF0000"/>
              </a:solidFill>
            </a:endParaRPr>
          </a:p>
        </p:txBody>
      </p:sp>
    </p:spTree>
    <p:extLst>
      <p:ext uri="{BB962C8B-B14F-4D97-AF65-F5344CB8AC3E}">
        <p14:creationId xmlns:p14="http://schemas.microsoft.com/office/powerpoint/2010/main" val="1182220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９　事業の優位性</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本事業で提供する技術、サービス、商品が競合と比較して優れているポイント、あるいは競合が抱える課題（要求スペック・価格等）を記載し、いかに市場での競争に勝っていくのかを記載してください。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10</a:t>
            </a:fld>
            <a:endParaRPr kumimoji="1" lang="ja-JP" altLang="en-US"/>
          </a:p>
        </p:txBody>
      </p:sp>
    </p:spTree>
    <p:extLst>
      <p:ext uri="{BB962C8B-B14F-4D97-AF65-F5344CB8AC3E}">
        <p14:creationId xmlns:p14="http://schemas.microsoft.com/office/powerpoint/2010/main" val="3784573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収益モデル</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における、顧客、エンドユーザーを含むステークホルダー（ビジネス上の関係者。たとえば、原料調達先や外部委託先、代理店など）を整理し、お金の流れを記載してください。また各ステークホルダーとすでに関係性がある場合は、記載可能な範囲でその程度を具体的に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11</a:t>
            </a:fld>
            <a:endParaRPr kumimoji="1" lang="ja-JP" altLang="en-US"/>
          </a:p>
        </p:txBody>
      </p:sp>
    </p:spTree>
    <p:extLst>
      <p:ext uri="{BB962C8B-B14F-4D97-AF65-F5344CB8AC3E}">
        <p14:creationId xmlns:p14="http://schemas.microsoft.com/office/powerpoint/2010/main" val="64070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11</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事業化プロセス</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黒字転化する時期までを目途として、資金計画や人員計画、リソースの調達など、事業化に向けたアクションを記載してください。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12</a:t>
            </a:fld>
            <a:endParaRPr kumimoji="1" lang="ja-JP" altLang="en-US"/>
          </a:p>
        </p:txBody>
      </p:sp>
    </p:spTree>
    <p:extLst>
      <p:ext uri="{BB962C8B-B14F-4D97-AF65-F5344CB8AC3E}">
        <p14:creationId xmlns:p14="http://schemas.microsoft.com/office/powerpoint/2010/main" val="3623211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事業における課題</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現時点から事業の立ち上げにあたって、充足されていない要素（課題）を記載してください。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13</a:t>
            </a:fld>
            <a:endParaRPr kumimoji="1" lang="ja-JP" altLang="en-US"/>
          </a:p>
        </p:txBody>
      </p:sp>
    </p:spTree>
    <p:extLst>
      <p:ext uri="{BB962C8B-B14F-4D97-AF65-F5344CB8AC3E}">
        <p14:creationId xmlns:p14="http://schemas.microsoft.com/office/powerpoint/2010/main" val="1739736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13</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事業課題の解決方法</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上記の事業における課題を解決するために必要なリソース（資金、設備、人員、アライアンス先、など）を記載してください。アライアンス先であれば実際の企業名など、なるべく具体的に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14</a:t>
            </a:fld>
            <a:endParaRPr kumimoji="1" lang="ja-JP" altLang="en-US"/>
          </a:p>
        </p:txBody>
      </p:sp>
    </p:spTree>
    <p:extLst>
      <p:ext uri="{BB962C8B-B14F-4D97-AF65-F5344CB8AC3E}">
        <p14:creationId xmlns:p14="http://schemas.microsoft.com/office/powerpoint/2010/main" val="1104989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14</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知的財産の状況・知財戦略</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技術シーズおよびその周辺技術について、知的財産に関する権利の保有者（個人、研究室、企業との共同保有など）あるいは権利化に向けた取り組み（名称、出願番号・出願日、出願人などと明細書</a:t>
            </a:r>
            <a:r>
              <a:rPr lang="en-US" altLang="ja-JP"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要約可）</a:t>
            </a:r>
            <a:r>
              <a:rPr lang="en-US" altLang="ja-JP"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があれば記載してください。企業との共同研究などがある場合は、可能な限りその旨を記載してください。</a:t>
            </a:r>
          </a:p>
          <a:p>
            <a:r>
              <a:rPr lang="en-US" altLang="ja-JP"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IP</a:t>
            </a:r>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（特許）を独占的に保有する為に立てている戦略があれば記入してください。</a:t>
            </a:r>
          </a:p>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その他ノウハウ創出、維持やブランド戦略など、競争力を維持できる戦略と効果について記載ください。</a:t>
            </a: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15</a:t>
            </a:fld>
            <a:endParaRPr kumimoji="1" lang="ja-JP" altLang="en-US"/>
          </a:p>
        </p:txBody>
      </p:sp>
    </p:spTree>
    <p:extLst>
      <p:ext uri="{BB962C8B-B14F-4D97-AF65-F5344CB8AC3E}">
        <p14:creationId xmlns:p14="http://schemas.microsoft.com/office/powerpoint/2010/main" val="3704087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研究開発及び事業遂行の体制等</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研究及び事業を遂行する体制（役割分担）を具体的に記入ください。また、共同研究先等がある場合は、相手先とのそれぞれの役割が分かるように記入ください。また、事業会社等との連携がある場合は、事業展開についても記載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16</a:t>
            </a:fld>
            <a:endParaRPr kumimoji="1" lang="ja-JP" altLang="en-US"/>
          </a:p>
        </p:txBody>
      </p:sp>
    </p:spTree>
    <p:extLst>
      <p:ext uri="{BB962C8B-B14F-4D97-AF65-F5344CB8AC3E}">
        <p14:creationId xmlns:p14="http://schemas.microsoft.com/office/powerpoint/2010/main" val="3013096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16</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a:t>
            </a:r>
            <a:r>
              <a:rPr lang="zh-TW" altLang="en-US" sz="2400" dirty="0">
                <a:latin typeface="メイリオ" panose="020B0604030504040204" pitchFamily="50" charset="-128"/>
                <a:ea typeface="メイリオ" panose="020B0604030504040204" pitchFamily="50" charset="-128"/>
                <a:cs typeface="メイリオ" panose="020B0604030504040204" pitchFamily="50" charset="-128"/>
              </a:rPr>
              <a:t>資金計画</a:t>
            </a:r>
            <a:r>
              <a:rPr lang="en-US" altLang="zh-TW" sz="2400" dirty="0">
                <a:latin typeface="メイリオ" panose="020B0604030504040204" pitchFamily="50" charset="-128"/>
                <a:ea typeface="メイリオ" panose="020B0604030504040204" pitchFamily="50" charset="-128"/>
                <a:cs typeface="メイリオ" panose="020B0604030504040204" pitchFamily="50" charset="-128"/>
              </a:rPr>
              <a:t>【</a:t>
            </a:r>
            <a:r>
              <a:rPr lang="zh-TW"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zh-TW"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当該事業プランを実現する上での資金調達の予定を具体的に記入ください。また、エグジット（株式上場、事業・会社売却等）をする予定であれば、それに向けた予定を記入ください。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17</a:t>
            </a:fld>
            <a:endParaRPr kumimoji="1" lang="ja-JP" altLang="en-US"/>
          </a:p>
        </p:txBody>
      </p:sp>
    </p:spTree>
    <p:extLst>
      <p:ext uri="{BB962C8B-B14F-4D97-AF65-F5344CB8AC3E}">
        <p14:creationId xmlns:p14="http://schemas.microsoft.com/office/powerpoint/2010/main" val="612030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17</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　本事業を始めるきっかけ・動機</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事業化を目指した背景について記入してください。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18</a:t>
            </a:fld>
            <a:endParaRPr kumimoji="1" lang="ja-JP" altLang="en-US"/>
          </a:p>
        </p:txBody>
      </p:sp>
    </p:spTree>
    <p:extLst>
      <p:ext uri="{BB962C8B-B14F-4D97-AF65-F5344CB8AC3E}">
        <p14:creationId xmlns:p14="http://schemas.microsoft.com/office/powerpoint/2010/main" val="2640209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１　事業概要</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事業概要を記載してください。概要は、本事業の魅力や意義が伝わるように簡潔にまとめて記載してください。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2</a:t>
            </a:fld>
            <a:endParaRPr kumimoji="1" lang="ja-JP" altLang="en-US"/>
          </a:p>
        </p:txBody>
      </p:sp>
    </p:spTree>
    <p:extLst>
      <p:ext uri="{BB962C8B-B14F-4D97-AF65-F5344CB8AC3E}">
        <p14:creationId xmlns:p14="http://schemas.microsoft.com/office/powerpoint/2010/main" val="1650408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２　解決すべき課題／市場ニーズ</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本事業の背景となる解決すべき課題や顧客やユーザーが有するニーズ（いずれも具体的に調査したものが望ましい）について記載してください。当該課題解決の重要性についても記載して下さい。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3</a:t>
            </a:fld>
            <a:endParaRPr kumimoji="1" lang="ja-JP" altLang="en-US"/>
          </a:p>
        </p:txBody>
      </p:sp>
    </p:spTree>
    <p:extLst>
      <p:ext uri="{BB962C8B-B14F-4D97-AF65-F5344CB8AC3E}">
        <p14:creationId xmlns:p14="http://schemas.microsoft.com/office/powerpoint/2010/main" val="2778867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３　提供する技術、サービス、商品と提供対象</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技術シーズを元に、誰に対してどのようなサービスや商品を提供するのか、提供する技術、サービス、商品を通じて課題やニーズがどう解決されるのかを具体的に記載してください。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4</a:t>
            </a:fld>
            <a:endParaRPr kumimoji="1" lang="ja-JP" altLang="en-US"/>
          </a:p>
        </p:txBody>
      </p:sp>
    </p:spTree>
    <p:extLst>
      <p:ext uri="{BB962C8B-B14F-4D97-AF65-F5344CB8AC3E}">
        <p14:creationId xmlns:p14="http://schemas.microsoft.com/office/powerpoint/2010/main" val="3131981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４　技術シーズの概要</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の基盤となる技術シーズの概要と現時点での成熟度（ラボレベル、試作段階（プロトタイプ）、製品化段階など）を記載してください。専門用語をなるべく避け、多くの人が理解できる内容と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5</a:t>
            </a:fld>
            <a:endParaRPr kumimoji="1" lang="ja-JP" altLang="en-US"/>
          </a:p>
        </p:txBody>
      </p:sp>
    </p:spTree>
    <p:extLst>
      <p:ext uri="{BB962C8B-B14F-4D97-AF65-F5344CB8AC3E}">
        <p14:creationId xmlns:p14="http://schemas.microsoft.com/office/powerpoint/2010/main" val="3617006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５　技術シーズの詳細</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当該分野の前提知識がある読み手に対して、技術シーズの特徴をより詳しく記載してください。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6</a:t>
            </a:fld>
            <a:endParaRPr kumimoji="1" lang="ja-JP" altLang="en-US"/>
          </a:p>
        </p:txBody>
      </p:sp>
    </p:spTree>
    <p:extLst>
      <p:ext uri="{BB962C8B-B14F-4D97-AF65-F5344CB8AC3E}">
        <p14:creationId xmlns:p14="http://schemas.microsoft.com/office/powerpoint/2010/main" val="2828937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６　チームメンバーの経歴</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チームメンバーのバックグラウンド（経歴）や能力が事業の強み（優位性）になる場合、その内容を記載してください。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7</a:t>
            </a:fld>
            <a:endParaRPr kumimoji="1" lang="ja-JP" altLang="en-US"/>
          </a:p>
        </p:txBody>
      </p:sp>
    </p:spTree>
    <p:extLst>
      <p:ext uri="{BB962C8B-B14F-4D97-AF65-F5344CB8AC3E}">
        <p14:creationId xmlns:p14="http://schemas.microsoft.com/office/powerpoint/2010/main" val="3398956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７　ターゲット顧客</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提供する技術、サービス、商品に対して、実際にお金を払う顧客をなるべく具体的に（例えば企業向けであればターゲット企業の業種、企業規模等の属性やターゲットとなり得る顧客数の見込み等を含めて）記載して下さい。また、その顧客がなぜお金を払うのかを記載してください。</a:t>
            </a:r>
          </a:p>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そのターゲットを狙った場合に市場規模はどの程度になるかについて記載して下さい。</a:t>
            </a: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8</a:t>
            </a:fld>
            <a:endParaRPr kumimoji="1" lang="ja-JP" altLang="en-US"/>
          </a:p>
        </p:txBody>
      </p:sp>
    </p:spTree>
    <p:extLst>
      <p:ext uri="{BB962C8B-B14F-4D97-AF65-F5344CB8AC3E}">
        <p14:creationId xmlns:p14="http://schemas.microsoft.com/office/powerpoint/2010/main" val="3354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pPr algn="l"/>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８　類似技術の評価（競合の状況）</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cs typeface="メイリオ" panose="020B0604030504040204" pitchFamily="50" charset="-128"/>
              </a:rPr>
              <a:t>任意</a:t>
            </a:r>
            <a:r>
              <a:rPr lang="en-US" altLang="ja-JP" sz="24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2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提供する技術、サービス、商品の先行事例や類似技術について、その状況を記載してください。直接的な競合だけではなく、課題の解決やニーズの充足が期待できる別の方法（間接的な競合）についても、可能な限り記載してください。</a:t>
            </a:r>
            <a:endParaRPr kumimoji="1" lang="ja-JP" altLang="en-US" sz="18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9</a:t>
            </a:fld>
            <a:endParaRPr kumimoji="1" lang="ja-JP" altLang="en-US"/>
          </a:p>
        </p:txBody>
      </p:sp>
    </p:spTree>
    <p:extLst>
      <p:ext uri="{BB962C8B-B14F-4D97-AF65-F5344CB8AC3E}">
        <p14:creationId xmlns:p14="http://schemas.microsoft.com/office/powerpoint/2010/main" val="254204920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457601d-a820-46a8-9e18-a2cbb8992584">
      <Terms xmlns="http://schemas.microsoft.com/office/infopath/2007/PartnerControls"/>
    </lcf76f155ced4ddcb4097134ff3c332f>
    <TaxCatchAll xmlns="a97e9194-327b-476c-b542-15bf68959d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4E69B17A516D24080984BE44A8D4236" ma:contentTypeVersion="10" ma:contentTypeDescription="新しいドキュメントを作成します。" ma:contentTypeScope="" ma:versionID="62b7c7a8d17f0adc20a92abda654aaa9">
  <xsd:schema xmlns:xsd="http://www.w3.org/2001/XMLSchema" xmlns:xs="http://www.w3.org/2001/XMLSchema" xmlns:p="http://schemas.microsoft.com/office/2006/metadata/properties" xmlns:ns2="4457601d-a820-46a8-9e18-a2cbb8992584" xmlns:ns3="a97e9194-327b-476c-b542-15bf68959da3" targetNamespace="http://schemas.microsoft.com/office/2006/metadata/properties" ma:root="true" ma:fieldsID="55ba0489bec5c98bf03956ba8ad1a3a5" ns2:_="" ns3:_="">
    <xsd:import namespace="4457601d-a820-46a8-9e18-a2cbb8992584"/>
    <xsd:import namespace="a97e9194-327b-476c-b542-15bf68959da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57601d-a820-46a8-9e18-a2cbb89925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9d9c9a3c-fcc5-402f-98fe-c7c4e5ec2b6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97e9194-327b-476c-b542-15bf68959da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0d00fe6-92b5-4e8d-8372-59588549e399}" ma:internalName="TaxCatchAll" ma:showField="CatchAllData" ma:web="a97e9194-327b-476c-b542-15bf68959d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2BB656-07A1-4802-81ED-2DC6C1682375}">
  <ds:schemaRefs>
    <ds:schemaRef ds:uri="http://schemas.microsoft.com/sharepoint/v3/contenttype/forms"/>
  </ds:schemaRefs>
</ds:datastoreItem>
</file>

<file path=customXml/itemProps2.xml><?xml version="1.0" encoding="utf-8"?>
<ds:datastoreItem xmlns:ds="http://schemas.openxmlformats.org/officeDocument/2006/customXml" ds:itemID="{1A9C5A0D-4B8A-4A8D-96A2-B8FDCFC1FC4D}">
  <ds:schemaRefs>
    <ds:schemaRef ds:uri="http://purl.org/dc/terms/"/>
    <ds:schemaRef ds:uri="4457601d-a820-46a8-9e18-a2cbb8992584"/>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 ds:uri="a97e9194-327b-476c-b542-15bf68959da3"/>
  </ds:schemaRefs>
</ds:datastoreItem>
</file>

<file path=customXml/itemProps3.xml><?xml version="1.0" encoding="utf-8"?>
<ds:datastoreItem xmlns:ds="http://schemas.openxmlformats.org/officeDocument/2006/customXml" ds:itemID="{665BC477-92DD-4D45-A0EB-E88709B131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57601d-a820-46a8-9e18-a2cbb8992584"/>
    <ds:schemaRef ds:uri="a97e9194-327b-476c-b542-15bf68959d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877</TotalTime>
  <Words>1034</Words>
  <Application>Microsoft Office PowerPoint</Application>
  <PresentationFormat>画面に合わせる (4:3)</PresentationFormat>
  <Paragraphs>60</Paragraphs>
  <Slides>18</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18</vt:i4>
      </vt:variant>
    </vt:vector>
  </HeadingPairs>
  <TitlesOfParts>
    <vt:vector size="22" baseType="lpstr">
      <vt:lpstr>メイリオ</vt:lpstr>
      <vt:lpstr>Arial</vt:lpstr>
      <vt:lpstr>Calibri</vt:lpstr>
      <vt:lpstr>Office ​​テーマ</vt:lpstr>
      <vt:lpstr>【チーム名・法人名】 【事業プラン名】</vt:lpstr>
      <vt:lpstr>１　事業概要</vt:lpstr>
      <vt:lpstr>２　解決すべき課題／市場ニーズ</vt:lpstr>
      <vt:lpstr>３　提供する技術、サービス、商品と提供対象</vt:lpstr>
      <vt:lpstr>４　技術シーズの概要</vt:lpstr>
      <vt:lpstr>５　技術シーズの詳細</vt:lpstr>
      <vt:lpstr>６　チームメンバーの経歴</vt:lpstr>
      <vt:lpstr>７　ターゲット顧客【任意】</vt:lpstr>
      <vt:lpstr>８　類似技術の評価（競合の状況）【任意】</vt:lpstr>
      <vt:lpstr>９　事業の優位性【任意】</vt:lpstr>
      <vt:lpstr>10　収益モデル【任意】</vt:lpstr>
      <vt:lpstr>11　事業化プロセス【任意】</vt:lpstr>
      <vt:lpstr>12　事業における課題【任意】</vt:lpstr>
      <vt:lpstr>13　事業課題の解決方法【任意】</vt:lpstr>
      <vt:lpstr>14　知的財産の状況・知財戦略【任意】</vt:lpstr>
      <vt:lpstr>15　研究開発及び事業遂行の体制等【任意】</vt:lpstr>
      <vt:lpstr>16　資金計画【任意】</vt:lpstr>
      <vt:lpstr>17　本事業を始めるきっかけ・動機【任意】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事業名（プロジェクト名）</dc:title>
  <dc:creator>上田　浩平</dc:creator>
  <cp:lastModifiedBy>大地 高野</cp:lastModifiedBy>
  <cp:revision>26</cp:revision>
  <cp:lastPrinted>2019-07-08T10:22:32Z</cp:lastPrinted>
  <dcterms:modified xsi:type="dcterms:W3CDTF">2024-04-16T09:59:57Z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0x010100C4E69B17A516D24080984BE44A8D4236</vt:lpwstr>
  </property>
  <property fmtid="{D5CDD505-2E9C-101B-9397-08002B2CF9AE}" pid="3" name="MediaServiceImageTags">
    <vt:lpwstr/>
  </property>
</Properties>
</file>